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2088" y="2130425"/>
            <a:ext cx="7772400" cy="1470025"/>
          </a:xfrm>
        </p:spPr>
        <p:txBody>
          <a:bodyPr>
            <a:normAutofit/>
          </a:bodyPr>
          <a:lstStyle/>
          <a:p>
            <a:r>
              <a:rPr lang="ru-RU" sz="4000" b="1" i="1" dirty="0" smtClean="0"/>
              <a:t>АУДИОВИЗУАЛЬНЫЕ СРЕДСТВА ОБУЧЕНИЯ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120680"/>
          </a:xfrm>
        </p:spPr>
        <p:txBody>
          <a:bodyPr>
            <a:normAutofit/>
          </a:bodyPr>
          <a:lstStyle/>
          <a:p>
            <a:r>
              <a:rPr lang="ru-RU" dirty="0" smtClean="0"/>
              <a:t>5. Нужно обратить внимание на </a:t>
            </a:r>
            <a:r>
              <a:rPr lang="ru-RU" i="1" dirty="0" smtClean="0"/>
              <a:t>качество используемых изображений: если фотография, карта, репродукция плохо и </a:t>
            </a:r>
            <a:r>
              <a:rPr lang="ru-RU" i="1" dirty="0" err="1" smtClean="0"/>
              <a:t>не-качественно</a:t>
            </a:r>
            <a:r>
              <a:rPr lang="ru-RU" i="1" dirty="0" smtClean="0"/>
              <a:t> подготовлена, то лучше отказаться от ее </a:t>
            </a:r>
            <a:r>
              <a:rPr lang="ru-RU" i="1" dirty="0" err="1" smtClean="0"/>
              <a:t>использо-вания</a:t>
            </a:r>
            <a:r>
              <a:rPr lang="ru-RU" i="1" dirty="0" smtClean="0"/>
              <a:t> (иначе это приведет только к отрицательному результату). Исключением может послужить изображение, качество </a:t>
            </a:r>
            <a:r>
              <a:rPr lang="ru-RU" i="1" dirty="0" err="1" smtClean="0"/>
              <a:t>которо-го</a:t>
            </a:r>
            <a:r>
              <a:rPr lang="ru-RU" i="1" dirty="0" smtClean="0"/>
              <a:t> испорчено временем (исторический документ, фреска и пр.).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332656"/>
            <a:ext cx="7920880" cy="612068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Эти средства могут передавать информацию через </a:t>
            </a:r>
            <a:r>
              <a:rPr lang="ru-RU" dirty="0" smtClean="0"/>
              <a:t>зрительный </a:t>
            </a:r>
            <a:r>
              <a:rPr lang="ru-RU" dirty="0" smtClean="0"/>
              <a:t>и слуховой анализаторы.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Учебные фильмы </a:t>
            </a:r>
            <a:r>
              <a:rPr lang="ru-RU" dirty="0" smtClean="0"/>
              <a:t>помогают увидеть динамику развития природных процессов. А.А. </a:t>
            </a:r>
            <a:r>
              <a:rPr lang="ru-RU" dirty="0" err="1" smtClean="0"/>
              <a:t>Половинкин</a:t>
            </a:r>
            <a:r>
              <a:rPr lang="ru-RU" dirty="0" smtClean="0"/>
              <a:t> отмечал, что за 10–15 минут демонстрации кинофильма учащиеся усваивают объем информации, рассчитанной на урок. </a:t>
            </a:r>
            <a:endParaRPr lang="ru-RU" dirty="0" smtClean="0"/>
          </a:p>
          <a:p>
            <a:r>
              <a:rPr lang="ru-RU" dirty="0" smtClean="0"/>
              <a:t>Это </a:t>
            </a:r>
            <a:r>
              <a:rPr lang="ru-RU" dirty="0" smtClean="0"/>
              <a:t>доказывает, что </a:t>
            </a:r>
            <a:r>
              <a:rPr lang="ru-RU" dirty="0" smtClean="0"/>
              <a:t>учебные </a:t>
            </a:r>
            <a:r>
              <a:rPr lang="ru-RU" dirty="0" smtClean="0"/>
              <a:t>фильмы экономят время и повышают производительность педагогического труда, при необходимости учитель может </a:t>
            </a:r>
            <a:r>
              <a:rPr lang="ru-RU" dirty="0" smtClean="0"/>
              <a:t>замедлить </a:t>
            </a:r>
            <a:r>
              <a:rPr lang="ru-RU" dirty="0" smtClean="0"/>
              <a:t>или ускорить просмотр, остановить или вернуть кадр.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332656"/>
            <a:ext cx="7776864" cy="612068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Звуковые средства обучения </a:t>
            </a:r>
            <a:r>
              <a:rPr lang="ru-RU" dirty="0" smtClean="0"/>
              <a:t>– это записи звуков </a:t>
            </a:r>
            <a:r>
              <a:rPr lang="ru-RU" dirty="0" smtClean="0"/>
              <a:t>природы</a:t>
            </a:r>
            <a:r>
              <a:rPr lang="ru-RU" dirty="0" smtClean="0"/>
              <a:t>: шума морского прибоя, шелеста листьев, голосов птиц, </a:t>
            </a:r>
            <a:r>
              <a:rPr lang="ru-RU" dirty="0" smtClean="0"/>
              <a:t>зверей </a:t>
            </a:r>
            <a:r>
              <a:rPr lang="ru-RU" dirty="0" smtClean="0"/>
              <a:t>и др.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smtClean="0"/>
              <a:t>уроках можно использовать и аудиозаписи </a:t>
            </a:r>
            <a:r>
              <a:rPr lang="ru-RU" dirty="0" smtClean="0"/>
              <a:t>выступлений </a:t>
            </a:r>
            <a:r>
              <a:rPr lang="ru-RU" dirty="0" smtClean="0"/>
              <a:t>известных ученых или отрывки из рассказов о </a:t>
            </a:r>
            <a:r>
              <a:rPr lang="ru-RU" dirty="0" smtClean="0"/>
              <a:t>природе</a:t>
            </a:r>
            <a:r>
              <a:rPr lang="ru-RU" dirty="0" smtClean="0"/>
              <a:t>, путешествиях и т.п. </a:t>
            </a:r>
            <a:endParaRPr lang="ru-RU" dirty="0" smtClean="0"/>
          </a:p>
          <a:p>
            <a:r>
              <a:rPr lang="ru-RU" dirty="0" smtClean="0"/>
              <a:t>К </a:t>
            </a:r>
            <a:r>
              <a:rPr lang="ru-RU" dirty="0" smtClean="0"/>
              <a:t>этим средствам обучения </a:t>
            </a:r>
            <a:r>
              <a:rPr lang="ru-RU" dirty="0" smtClean="0"/>
              <a:t>предъявляются </a:t>
            </a:r>
            <a:r>
              <a:rPr lang="ru-RU" b="1" dirty="0" smtClean="0">
                <a:solidFill>
                  <a:srgbClr val="FF0000"/>
                </a:solidFill>
              </a:rPr>
              <a:t>требования</a:t>
            </a:r>
            <a:r>
              <a:rPr lang="ru-RU" dirty="0" smtClean="0"/>
              <a:t>, сходные с требованиями к словесным </a:t>
            </a:r>
            <a:r>
              <a:rPr lang="ru-RU" dirty="0" smtClean="0"/>
              <a:t>методам </a:t>
            </a:r>
            <a:r>
              <a:rPr lang="ru-RU" dirty="0" smtClean="0"/>
              <a:t>обучения: </a:t>
            </a:r>
          </a:p>
          <a:p>
            <a:r>
              <a:rPr lang="ru-RU" dirty="0" smtClean="0"/>
              <a:t>продолжительность </a:t>
            </a:r>
            <a:r>
              <a:rPr lang="ru-RU" dirty="0" smtClean="0"/>
              <a:t>прослушивания не должна быть больше 3–5 минут; </a:t>
            </a:r>
          </a:p>
          <a:p>
            <a:r>
              <a:rPr lang="ru-RU" dirty="0" smtClean="0"/>
              <a:t>учитель </a:t>
            </a:r>
            <a:r>
              <a:rPr lang="ru-RU" dirty="0" smtClean="0"/>
              <a:t>должен предварительно познакомиться с </a:t>
            </a:r>
            <a:r>
              <a:rPr lang="ru-RU" dirty="0" smtClean="0"/>
              <a:t>записью</a:t>
            </a:r>
            <a:r>
              <a:rPr lang="ru-RU" dirty="0" smtClean="0"/>
              <a:t>, выбрать материал, необходимый при изучении текущей темы, определить время и место прослушивания на уроке;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332656"/>
            <a:ext cx="7776864" cy="6120680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нужно составить вопросы или задания к выбранному для урока фрагменту для того, чтобы дети целенаправленно слушали запись; </a:t>
            </a:r>
          </a:p>
          <a:p>
            <a:r>
              <a:rPr lang="ru-RU" dirty="0" smtClean="0"/>
              <a:t>после </a:t>
            </a:r>
            <a:r>
              <a:rPr lang="ru-RU" dirty="0" smtClean="0"/>
              <a:t>прослушивания дети отвечают на вопросы </a:t>
            </a:r>
            <a:r>
              <a:rPr lang="ru-RU" dirty="0" smtClean="0"/>
              <a:t>учителя</a:t>
            </a:r>
            <a:r>
              <a:rPr lang="ru-RU" dirty="0" smtClean="0"/>
              <a:t>, делают выводы. </a:t>
            </a:r>
          </a:p>
          <a:p>
            <a:r>
              <a:rPr lang="ru-RU" dirty="0" smtClean="0"/>
              <a:t>В последние годы разрабатываются цифровые </a:t>
            </a:r>
            <a:r>
              <a:rPr lang="ru-RU" dirty="0" smtClean="0"/>
              <a:t>образовательные </a:t>
            </a:r>
            <a:r>
              <a:rPr lang="ru-RU" dirty="0" smtClean="0"/>
              <a:t>ресурсы для начальной школы, которые призваны </a:t>
            </a:r>
            <a:r>
              <a:rPr lang="ru-RU" dirty="0" smtClean="0"/>
              <a:t>повысить </a:t>
            </a:r>
            <a:r>
              <a:rPr lang="ru-RU" dirty="0" smtClean="0"/>
              <a:t>эффективность усвоения естественнонаучных знаний. </a:t>
            </a:r>
            <a:endParaRPr lang="ru-RU" dirty="0" smtClean="0"/>
          </a:p>
          <a:p>
            <a:r>
              <a:rPr lang="ru-RU" dirty="0" smtClean="0"/>
              <a:t>Учитель </a:t>
            </a:r>
            <a:r>
              <a:rPr lang="ru-RU" dirty="0" smtClean="0"/>
              <a:t>способен и самостоятельно подготовить наглядную презентацию к уроку с помощью компьютера.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332656"/>
            <a:ext cx="7884368" cy="652534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ТРЕБОВАНИЯ К СОЗДАНИЮ ПРЕЗЕНТАЦИЙ УРОКА </a:t>
            </a:r>
          </a:p>
          <a:p>
            <a:r>
              <a:rPr lang="ru-RU" dirty="0" smtClean="0"/>
              <a:t>При использовании на уроке компьютера следует </a:t>
            </a:r>
            <a:r>
              <a:rPr lang="ru-RU" dirty="0" smtClean="0"/>
              <a:t>придерживаться </a:t>
            </a:r>
            <a:r>
              <a:rPr lang="ru-RU" dirty="0" smtClean="0"/>
              <a:t>ряда требований к презентациям уроков в </a:t>
            </a:r>
            <a:r>
              <a:rPr lang="ru-RU" dirty="0" err="1" smtClean="0"/>
              <a:t>Power</a:t>
            </a:r>
            <a:r>
              <a:rPr lang="ru-RU" dirty="0" smtClean="0"/>
              <a:t> </a:t>
            </a:r>
            <a:r>
              <a:rPr lang="ru-RU" dirty="0" err="1" smtClean="0"/>
              <a:t>Point</a:t>
            </a:r>
            <a:r>
              <a:rPr lang="ru-RU" dirty="0" smtClean="0"/>
              <a:t> или в другом приложении для презентаций. </a:t>
            </a:r>
          </a:p>
          <a:p>
            <a:r>
              <a:rPr lang="ru-RU" dirty="0" smtClean="0"/>
              <a:t>Компьютер и программы являются лишь учебными </a:t>
            </a:r>
            <a:r>
              <a:rPr lang="ru-RU" dirty="0" smtClean="0"/>
              <a:t>средствами</a:t>
            </a:r>
            <a:r>
              <a:rPr lang="ru-RU" dirty="0" smtClean="0"/>
              <a:t>, поэтому они должны быть использованы строго по необходимости. </a:t>
            </a:r>
            <a:endParaRPr lang="ru-RU" dirty="0" smtClean="0"/>
          </a:p>
          <a:p>
            <a:r>
              <a:rPr lang="ru-RU" dirty="0" smtClean="0"/>
              <a:t>Нельзя </a:t>
            </a:r>
            <a:r>
              <a:rPr lang="ru-RU" dirty="0" smtClean="0"/>
              <a:t>выводить на экран текст или рисунок, которые ученик может получить из другого источника (</a:t>
            </a:r>
            <a:r>
              <a:rPr lang="ru-RU" dirty="0" smtClean="0"/>
              <a:t>например</a:t>
            </a:r>
            <a:r>
              <a:rPr lang="ru-RU" dirty="0" smtClean="0"/>
              <a:t>, учебника, географической карты и др.). </a:t>
            </a:r>
            <a:endParaRPr lang="ru-RU" dirty="0" smtClean="0"/>
          </a:p>
          <a:p>
            <a:r>
              <a:rPr lang="ru-RU" dirty="0" smtClean="0"/>
              <a:t>Нельзя </a:t>
            </a:r>
            <a:r>
              <a:rPr lang="ru-RU" dirty="0" smtClean="0"/>
              <a:t>просто </a:t>
            </a:r>
            <a:r>
              <a:rPr lang="ru-RU" dirty="0" smtClean="0"/>
              <a:t>дублировать </a:t>
            </a:r>
            <a:r>
              <a:rPr lang="ru-RU" dirty="0" smtClean="0"/>
              <a:t>информацию с помощью компьютера, который в </a:t>
            </a:r>
            <a:r>
              <a:rPr lang="ru-RU" dirty="0" smtClean="0"/>
              <a:t>данном </a:t>
            </a:r>
            <a:r>
              <a:rPr lang="ru-RU" dirty="0" smtClean="0"/>
              <a:t>случае перестает быть эффективным средством, а </a:t>
            </a:r>
            <a:r>
              <a:rPr lang="ru-RU" dirty="0" smtClean="0"/>
              <a:t>становится </a:t>
            </a:r>
            <a:r>
              <a:rPr lang="ru-RU" dirty="0" smtClean="0"/>
              <a:t>всего лишь «надоедливым» инструментом.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332656"/>
            <a:ext cx="7776864" cy="612068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Основным преимуществом урока с использованием </a:t>
            </a:r>
            <a:r>
              <a:rPr lang="ru-RU" dirty="0" smtClean="0"/>
              <a:t>компьютера </a:t>
            </a:r>
            <a:r>
              <a:rPr lang="ru-RU" dirty="0" smtClean="0"/>
              <a:t>является интерактивность</a:t>
            </a:r>
            <a:r>
              <a:rPr lang="ru-RU" b="1" dirty="0" smtClean="0"/>
              <a:t>. </a:t>
            </a:r>
            <a:endParaRPr lang="ru-RU" b="1" dirty="0" smtClean="0"/>
          </a:p>
          <a:p>
            <a:r>
              <a:rPr lang="ru-RU" dirty="0" smtClean="0"/>
              <a:t>Исходя </a:t>
            </a:r>
            <a:r>
              <a:rPr lang="ru-RU" dirty="0" smtClean="0"/>
              <a:t>из этого, хорошо, </a:t>
            </a:r>
            <a:r>
              <a:rPr lang="ru-RU" dirty="0" smtClean="0"/>
              <a:t>когда </a:t>
            </a:r>
            <a:r>
              <a:rPr lang="ru-RU" dirty="0" smtClean="0"/>
              <a:t>необходимые страницы/файлы открываются в нужный </a:t>
            </a:r>
            <a:r>
              <a:rPr lang="ru-RU" dirty="0" smtClean="0"/>
              <a:t>момент </a:t>
            </a:r>
            <a:r>
              <a:rPr lang="ru-RU" dirty="0" smtClean="0"/>
              <a:t>в определенном порядке (с использованием </a:t>
            </a:r>
            <a:r>
              <a:rPr lang="ru-RU" dirty="0" smtClean="0"/>
              <a:t>соответствующей </a:t>
            </a:r>
            <a:r>
              <a:rPr lang="ru-RU" dirty="0" smtClean="0"/>
              <a:t>кнопки или ссылки). </a:t>
            </a:r>
            <a:endParaRPr lang="ru-RU" dirty="0" smtClean="0"/>
          </a:p>
          <a:p>
            <a:r>
              <a:rPr lang="ru-RU" dirty="0" smtClean="0"/>
              <a:t>То </a:t>
            </a:r>
            <a:r>
              <a:rPr lang="ru-RU" dirty="0" smtClean="0"/>
              <a:t>же самое относится и к </a:t>
            </a:r>
            <a:r>
              <a:rPr lang="ru-RU" dirty="0" smtClean="0"/>
              <a:t>некоторым </a:t>
            </a:r>
            <a:r>
              <a:rPr lang="ru-RU" dirty="0" smtClean="0"/>
              <a:t>рисункам или звуковым фрагментам, которые должны быть использованы лишь в нужный момент. </a:t>
            </a:r>
          </a:p>
          <a:p>
            <a:r>
              <a:rPr lang="ru-RU" dirty="0" smtClean="0"/>
              <a:t>Ниже следуют несколько важных </a:t>
            </a:r>
            <a:r>
              <a:rPr lang="ru-RU" b="1" i="1" dirty="0" smtClean="0">
                <a:solidFill>
                  <a:srgbClr val="FF0000"/>
                </a:solidFill>
              </a:rPr>
              <a:t>рекомендаций, которые помогут вам создавать эффективную презентацию урока: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332656"/>
            <a:ext cx="8100392" cy="6336704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1. Нужно найти оптимальный вариант </a:t>
            </a:r>
            <a:r>
              <a:rPr lang="ru-RU" i="1" dirty="0" smtClean="0"/>
              <a:t>расположения текста на странице-кадре-экране: </a:t>
            </a:r>
          </a:p>
          <a:p>
            <a:r>
              <a:rPr lang="ru-RU" dirty="0" smtClean="0"/>
              <a:t>1) не заполнять всю страницу текстом (найти эстетическое и рациональное «зеркало»); </a:t>
            </a:r>
          </a:p>
          <a:p>
            <a:r>
              <a:rPr lang="ru-RU" dirty="0" smtClean="0"/>
              <a:t>2) разнообразить формы вывода информации (избегать использования текста с однообразной </a:t>
            </a:r>
            <a:r>
              <a:rPr lang="ru-RU" dirty="0" err="1" smtClean="0"/>
              <a:t>поясняюще-демонстрационной</a:t>
            </a:r>
            <a:r>
              <a:rPr lang="ru-RU" dirty="0" smtClean="0"/>
              <a:t> стилистикой); </a:t>
            </a:r>
          </a:p>
          <a:p>
            <a:r>
              <a:rPr lang="ru-RU" dirty="0" smtClean="0"/>
              <a:t>3) использовать различные виды фрагментации (основной текст, пояснения, дополнения, элементы для выделения или запоминания и пр.) и различные методы </a:t>
            </a:r>
            <a:r>
              <a:rPr lang="ru-RU" dirty="0" smtClean="0"/>
              <a:t>представления </a:t>
            </a:r>
            <a:r>
              <a:rPr lang="ru-RU" dirty="0" smtClean="0"/>
              <a:t>(текст, таблица, схема, рисунок, диаграмма и др.).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332656"/>
            <a:ext cx="8244408" cy="6525344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2. </a:t>
            </a:r>
            <a:r>
              <a:rPr lang="ru-RU" i="1" dirty="0" smtClean="0"/>
              <a:t>Элементы анимации должны быть строго </a:t>
            </a:r>
            <a:r>
              <a:rPr lang="ru-RU" i="1" dirty="0" smtClean="0"/>
              <a:t>функциональными</a:t>
            </a:r>
            <a:r>
              <a:rPr lang="ru-RU" i="1" dirty="0" smtClean="0"/>
              <a:t>, не должны превышать рациональных потребностей и не должны работать хаотично. </a:t>
            </a:r>
          </a:p>
          <a:p>
            <a:r>
              <a:rPr lang="ru-RU" dirty="0" smtClean="0"/>
              <a:t>3. </a:t>
            </a:r>
            <a:r>
              <a:rPr lang="ru-RU" i="1" dirty="0" smtClean="0"/>
              <a:t>Смена цветов должна быть подчинена той же </a:t>
            </a:r>
            <a:r>
              <a:rPr lang="ru-RU" i="1" dirty="0" smtClean="0"/>
              <a:t>прагматической </a:t>
            </a:r>
            <a:r>
              <a:rPr lang="ru-RU" i="1" dirty="0" smtClean="0"/>
              <a:t>цели: </a:t>
            </a:r>
          </a:p>
          <a:p>
            <a:r>
              <a:rPr lang="ru-RU" dirty="0" smtClean="0"/>
              <a:t>1) использование любого цвета должно быть оправдано (в т.ч. подчеркивание, выделение, разделение, различие и др.); </a:t>
            </a:r>
          </a:p>
          <a:p>
            <a:r>
              <a:rPr lang="ru-RU" dirty="0" smtClean="0"/>
              <a:t>2) элемент, выделенный определенным способом (шрифтом, форматированием, цветом, фоном, рамкой), должен выделяться только одним способом; </a:t>
            </a:r>
          </a:p>
          <a:p>
            <a:r>
              <a:rPr lang="ru-RU" dirty="0" smtClean="0"/>
              <a:t>3) нельзя использовать яркие, кричащие, сильно </a:t>
            </a:r>
            <a:r>
              <a:rPr lang="ru-RU" dirty="0" smtClean="0"/>
              <a:t>контрастирующие </a:t>
            </a:r>
            <a:r>
              <a:rPr lang="ru-RU" dirty="0" smtClean="0"/>
              <a:t>цвета; </a:t>
            </a:r>
          </a:p>
          <a:p>
            <a:r>
              <a:rPr lang="ru-RU" dirty="0" smtClean="0"/>
              <a:t>4) всегда нужно стремиться к минимальному </a:t>
            </a:r>
            <a:r>
              <a:rPr lang="ru-RU" dirty="0" smtClean="0"/>
              <a:t>использованию </a:t>
            </a:r>
            <a:r>
              <a:rPr lang="ru-RU" dirty="0" smtClean="0"/>
              <a:t>цветов: любой лишний (неоправданный) цвет </a:t>
            </a:r>
            <a:r>
              <a:rPr lang="ru-RU" dirty="0" smtClean="0"/>
              <a:t>раздражает </a:t>
            </a:r>
            <a:r>
              <a:rPr lang="ru-RU" dirty="0" smtClean="0"/>
              <a:t>и снижает эффект презентации.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332656"/>
            <a:ext cx="7776864" cy="6120680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4. Нужно </a:t>
            </a:r>
            <a:r>
              <a:rPr lang="ru-RU" i="1" dirty="0" smtClean="0"/>
              <a:t>избегать излишней «оригинальности» (форма презентации есть средство, а не сама цель). Нужно отказаться от «якобы художественных», нефункциональных стилей и </a:t>
            </a:r>
            <a:r>
              <a:rPr lang="ru-RU" i="1" dirty="0" smtClean="0"/>
              <a:t>элементов</a:t>
            </a:r>
            <a:r>
              <a:rPr lang="ru-RU" i="1" dirty="0" smtClean="0"/>
              <a:t>. </a:t>
            </a:r>
            <a:endParaRPr lang="ru-RU" i="1" dirty="0" smtClean="0"/>
          </a:p>
          <a:p>
            <a:r>
              <a:rPr lang="ru-RU" i="1" dirty="0" smtClean="0"/>
              <a:t>Для </a:t>
            </a:r>
            <a:r>
              <a:rPr lang="ru-RU" i="1" dirty="0" smtClean="0"/>
              <a:t>определенной структуры нужно выбирать хорошо </a:t>
            </a:r>
            <a:r>
              <a:rPr lang="ru-RU" i="1" dirty="0" smtClean="0"/>
              <a:t>сбалансированные </a:t>
            </a:r>
            <a:r>
              <a:rPr lang="ru-RU" i="1" dirty="0" smtClean="0"/>
              <a:t>и экономные графические стили и символы (</a:t>
            </a:r>
            <a:r>
              <a:rPr lang="ru-RU" i="1" dirty="0" smtClean="0"/>
              <a:t>избегая </a:t>
            </a:r>
            <a:r>
              <a:rPr lang="ru-RU" i="1" dirty="0" smtClean="0"/>
              <a:t>излишней «цветастости»).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682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АУДИОВИЗУАЛЬНЫЕ СРЕДСТВА ОБУЧЕНИЯ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АУДИОВИЗУАЛЬНЫЕ СРЕДСТВА ОБУЧЕНИЯ </dc:title>
  <dc:creator>user</dc:creator>
  <cp:lastModifiedBy>user</cp:lastModifiedBy>
  <cp:revision>2</cp:revision>
  <dcterms:created xsi:type="dcterms:W3CDTF">2021-07-26T08:13:35Z</dcterms:created>
  <dcterms:modified xsi:type="dcterms:W3CDTF">2021-07-26T08:24:42Z</dcterms:modified>
</cp:coreProperties>
</file>